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22"/>
  </p:notesMasterIdLst>
  <p:sldIdLst>
    <p:sldId id="256" r:id="rId2"/>
    <p:sldId id="258" r:id="rId3"/>
    <p:sldId id="257" r:id="rId4"/>
    <p:sldId id="261" r:id="rId5"/>
    <p:sldId id="270" r:id="rId6"/>
    <p:sldId id="264" r:id="rId7"/>
    <p:sldId id="263" r:id="rId8"/>
    <p:sldId id="262" r:id="rId9"/>
    <p:sldId id="266" r:id="rId10"/>
    <p:sldId id="265" r:id="rId11"/>
    <p:sldId id="279" r:id="rId12"/>
    <p:sldId id="268" r:id="rId13"/>
    <p:sldId id="269" r:id="rId14"/>
    <p:sldId id="273" r:id="rId15"/>
    <p:sldId id="275" r:id="rId16"/>
    <p:sldId id="280" r:id="rId17"/>
    <p:sldId id="271" r:id="rId18"/>
    <p:sldId id="283" r:id="rId19"/>
    <p:sldId id="272" r:id="rId20"/>
    <p:sldId id="284" r:id="rId21"/>
  </p:sldIdLst>
  <p:sldSz cx="12192000" cy="6858000"/>
  <p:notesSz cx="6858000" cy="9144000"/>
  <p:defaultTextStyle>
    <a:defPPr>
      <a:defRPr lang="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2A00"/>
    <a:srgbClr val="FF33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21" autoAdjust="0"/>
  </p:normalViewPr>
  <p:slideViewPr>
    <p:cSldViewPr snapToGrid="0">
      <p:cViewPr varScale="1">
        <p:scale>
          <a:sx n="93" d="100"/>
          <a:sy n="93" d="100"/>
        </p:scale>
        <p:origin x="456" y="53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0DC7E-6256-44F7-A6F0-B2C6E3C20584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90879-944F-4913-A801-479726D535A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5315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6D78-7A84-02E4-3F52-D4AD84BA4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10CF3-DA3A-CAC4-08EE-8B501568A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89290-D74E-EF42-1F12-63164695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42F6A-ADC4-6A54-784B-3421E59FC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78F04-59EE-3140-042C-D5D481A9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01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44C14-AD1A-6173-B707-EFFA77A4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941E2-417F-15E2-F870-3C9C3B4CC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626F0-A892-58FB-968D-741DD1C7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A10F6-9944-8ECE-19B0-EADF007A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ABC82-A039-4B71-95CE-3A7A9D50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68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8182DC-DE7F-3AF1-7393-6BC6F97D7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E8871-0EF4-BF54-E146-CA81FFDEA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4235E-8BCC-409A-1FF3-AD799ABD2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CB32-835E-F2DB-7405-01FC7243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9F9F7-CCFD-9D95-8F9F-2372BA8D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243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1CD4-4821-0C0F-048A-5A2180F7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87991-959C-9BB2-3171-07E065822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0F7AC-82FC-69AE-BC58-3BF7B95E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8FA7A-4A23-E4D9-0AEF-A6899C81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C64B7-4150-8F6E-A20A-9C05B2A4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2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D14C-A06F-4671-6D73-791DBC2E1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4E90B-DA5A-CB94-A46C-9C6B90D70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1198E-57BE-D68F-DD03-9B95A6AF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54E3-862C-DDF4-3CD5-0D0A4AFC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F3991-B903-670C-34CC-012678FF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24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A471-0B04-130B-5A96-6BA96778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0195F-DB21-6A32-9632-4244F55C3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C24E6-38D9-4B2E-B828-701652498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AB728-2AE5-C0E9-6647-ED7492F7B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BEF99-18ED-FEBD-C004-063BD8FA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3CB92-D9F6-9B62-27B7-10AC7EF8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165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B52A-7999-A4D0-F4FB-08513D18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3FBE7-D743-49BC-6EC6-0B325AB58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F593F-D211-E737-C6C3-D6F2A394E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18601D-42FC-6039-5096-1B6E5B33E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847D2-49D5-1EBB-8255-83C5877E2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EF0CB6-99F0-02D7-60C1-E23C9E481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DB6FA-FED6-DB00-78A0-CC5288BA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8336A-343F-0804-D3C8-1148CEB2D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381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8F25-EB42-73BD-FC15-A7B3E12B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068F0-DC02-9D0D-BDFD-0A6EE7B2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1D81D-37FD-7187-F4B0-76049749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FF6BC-7C70-4FF9-C0BE-4F42CCE6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76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2B2B66-D805-6433-7B18-EC384758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E829BA-8F67-1B03-DBAB-2DFA5C76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36CC5-BC72-AEBB-20BA-5DC1DE189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3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3599-F629-F16F-0C41-35EA781D4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641A4-44BA-27BF-F8D5-D98D0FAD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A70B6-B0ED-55EE-62AC-800725CCA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BFA63-8A54-8713-A647-E9CEF4092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59015-F828-1276-B8AC-48E6B05A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543CD-C2E3-243D-B461-6599B9F2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873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26D6-0777-6BE0-D6BC-16A16194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41EF3-E7AA-1242-3F94-EEBA0BE3A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7574D-D1E5-1CFE-C4AF-D3FA26135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9E0E0-C89D-766B-5CFE-226C70EB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36214-4789-B403-73EB-328A6100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7D2D8-3A5C-1E4B-FAE1-86BD9932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34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186508-67BC-27FF-3033-ECEB4BE0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615FF-E4C0-7692-BDAD-865A30C4D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38EE8-B4DF-3F1B-26CF-E4A9F1094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341E-1CBB-48DE-8CE0-A621BBE7DB28}" type="datetimeFigureOut">
              <a:rPr lang="es-ES" smtClean="0"/>
              <a:t>17/03/2025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A5F6E-9D33-25E5-1843-E39288A81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D3AF8-EAE4-FA92-9ECF-DD4A20532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22D5C-81EC-487D-985B-07F6FE9B92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84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file:///F:\00BBK\EDA\University\university_map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90C44E6-0D01-0592-707A-7BA99ECA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16" y="1"/>
            <a:ext cx="712535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2379" y="1"/>
            <a:ext cx="5218495" cy="2421924"/>
          </a:xfrm>
        </p:spPr>
        <p:txBody>
          <a:bodyPr>
            <a:noAutofit/>
          </a:bodyPr>
          <a:lstStyle/>
          <a:p>
            <a:pPr algn="ctr"/>
            <a:r>
              <a:rPr sz="5000" b="1" dirty="0">
                <a:solidFill>
                  <a:schemeClr val="accent1">
                    <a:lumMod val="50000"/>
                  </a:schemeClr>
                </a:solidFill>
              </a:rPr>
              <a:t>Análisis del ranking universitario </a:t>
            </a:r>
            <a:br>
              <a:rPr lang="es-ES" sz="50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5000" b="1" dirty="0">
                <a:solidFill>
                  <a:schemeClr val="accent1">
                    <a:lumMod val="50000"/>
                  </a:schemeClr>
                </a:solidFill>
              </a:rPr>
              <a:t>(2014-2024)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13" y="3115962"/>
            <a:ext cx="4927256" cy="1235675"/>
          </a:xfrm>
        </p:spPr>
        <p:txBody>
          <a:bodyPr>
            <a:normAutofit/>
          </a:bodyPr>
          <a:lstStyle/>
          <a:p>
            <a:pPr algn="ctr"/>
            <a:r>
              <a:rPr lang="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Tendencias universitarias globales:</a:t>
            </a:r>
          </a:p>
          <a:p>
            <a:pPr algn="ctr"/>
            <a:r>
              <a:rPr lang="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Una década de clasificaciones y desempeño</a:t>
            </a:r>
          </a:p>
          <a:p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0CCF27C-2736-C212-AFA2-E4AAA99ACB6F}"/>
              </a:ext>
            </a:extLst>
          </p:cNvPr>
          <p:cNvSpPr txBox="1">
            <a:spLocks/>
          </p:cNvSpPr>
          <p:nvPr/>
        </p:nvSpPr>
        <p:spPr>
          <a:xfrm>
            <a:off x="41013" y="5799437"/>
            <a:ext cx="4022124" cy="778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" sz="1600" dirty="0"/>
              <a:t>Arman </a:t>
            </a:r>
            <a:r>
              <a:rPr lang="es" sz="1600" dirty="0" err="1"/>
              <a:t>Ghaziaskari </a:t>
            </a:r>
            <a:r>
              <a:rPr lang="es" sz="1600" dirty="0"/>
              <a:t>Naeini</a:t>
            </a:r>
          </a:p>
          <a:p>
            <a:pPr algn="l"/>
            <a:r>
              <a:rPr lang="es" sz="1600" dirty="0"/>
              <a:t>Noviembre de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AC1F8-72E3-2CDD-A46B-0F1B93FE5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071" y="7247105"/>
            <a:ext cx="1281781" cy="1332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DA318-54FF-9666-4003-DD73E33D8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429" y="7130373"/>
            <a:ext cx="1465929" cy="1449421"/>
          </a:xfrm>
          <a:prstGeom prst="rect">
            <a:avLst/>
          </a:prstGeom>
        </p:spPr>
      </p:pic>
      <p:sp>
        <p:nvSpPr>
          <p:cNvPr id="10" name="AutoShape 2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53ADB075-9F07-F897-41DD-E0FD23BA9C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4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B9B89A76-6E2F-CAD1-63D1-A5B0A9B10F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C52E3C-2AB3-B014-2EB2-8773F7C2E854}"/>
              </a:ext>
            </a:extLst>
          </p:cNvPr>
          <p:cNvSpPr txBox="1"/>
          <p:nvPr/>
        </p:nvSpPr>
        <p:spPr>
          <a:xfrm>
            <a:off x="57668" y="78504"/>
            <a:ext cx="36905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 1000 mejores universidades del mundo en los </a:t>
            </a:r>
            <a:r>
              <a:rPr lang="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mejores </a:t>
            </a:r>
            <a:r>
              <a:rPr lang="e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países del mundo </a:t>
            </a:r>
            <a:r>
              <a:rPr lang="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durante </a:t>
            </a:r>
            <a:r>
              <a:rPr lang="e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 año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9741EA-E2C2-48D3-1739-AA4C1A4F6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14" y="476478"/>
            <a:ext cx="8509686" cy="63704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F409544-B568-9FCA-A3F9-EEB2CD99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73643"/>
            <a:ext cx="3583458" cy="4226011"/>
          </a:xfrm>
        </p:spPr>
        <p:txBody>
          <a:bodyPr>
            <a:noAutofit/>
          </a:bodyPr>
          <a:lstStyle/>
          <a:p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11 mejores universidades siguieron siendo de los mismos países, </a:t>
            </a:r>
            <a:b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aunque los puestos entre el 3º y el 11º cambiaron a lo largo de los años.</a:t>
            </a: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100" b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Notable: </a:t>
            </a: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Canadá salió del top 10 en 2024, lo que permitió que Australia, que anteriormente ocupaba el puesto 11, ingresara al top 10 por primera vez en una década.</a:t>
            </a: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sz="21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4C29CF-AAC9-1B6A-FD4C-884FDE40F4B7}"/>
              </a:ext>
            </a:extLst>
          </p:cNvPr>
          <p:cNvSpPr txBox="1"/>
          <p:nvPr/>
        </p:nvSpPr>
        <p:spPr>
          <a:xfrm>
            <a:off x="0" y="210064"/>
            <a:ext cx="35916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 1000 mejores universidades del mundo se encuentran entre </a:t>
            </a:r>
            <a:r>
              <a:rPr lang="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20 mejores </a:t>
            </a:r>
            <a:r>
              <a:rPr lang="e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países del mundo </a:t>
            </a:r>
            <a:r>
              <a:rPr lang="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durante </a:t>
            </a:r>
            <a:r>
              <a:rPr lang="e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 año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9B56B7-911D-A3B7-E201-02930696B674}"/>
              </a:ext>
            </a:extLst>
          </p:cNvPr>
          <p:cNvGrpSpPr/>
          <p:nvPr/>
        </p:nvGrpSpPr>
        <p:grpSpPr>
          <a:xfrm>
            <a:off x="3830595" y="509185"/>
            <a:ext cx="8361405" cy="6348815"/>
            <a:chOff x="3781168" y="543697"/>
            <a:chExt cx="7933240" cy="57747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223DAE-7355-C30C-98A1-0122A96D7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168" y="543697"/>
              <a:ext cx="7933240" cy="577472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A2B654-C028-2076-0F28-524C212A1981}"/>
                </a:ext>
              </a:extLst>
            </p:cNvPr>
            <p:cNvSpPr/>
            <p:nvPr/>
          </p:nvSpPr>
          <p:spPr>
            <a:xfrm>
              <a:off x="5397163" y="3797163"/>
              <a:ext cx="110082" cy="2306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FF95A3-C764-83B4-1354-0FCB29EE9826}"/>
                </a:ext>
              </a:extLst>
            </p:cNvPr>
            <p:cNvSpPr/>
            <p:nvPr/>
          </p:nvSpPr>
          <p:spPr>
            <a:xfrm>
              <a:off x="7541221" y="3811133"/>
              <a:ext cx="110082" cy="2306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B6801A2-A6E9-A481-0CF5-313D533B9338}"/>
                </a:ext>
              </a:extLst>
            </p:cNvPr>
            <p:cNvSpPr/>
            <p:nvPr/>
          </p:nvSpPr>
          <p:spPr>
            <a:xfrm>
              <a:off x="9344021" y="3788578"/>
              <a:ext cx="110082" cy="2306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9E073E-8477-B8F0-CD24-66F4F627EDF7}"/>
                </a:ext>
              </a:extLst>
            </p:cNvPr>
            <p:cNvSpPr/>
            <p:nvPr/>
          </p:nvSpPr>
          <p:spPr>
            <a:xfrm>
              <a:off x="11321693" y="3812364"/>
              <a:ext cx="110082" cy="2306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C48815-BB05-0528-B760-E882D871F79D}"/>
                </a:ext>
              </a:extLst>
            </p:cNvPr>
            <p:cNvSpPr/>
            <p:nvPr/>
          </p:nvSpPr>
          <p:spPr>
            <a:xfrm>
              <a:off x="9261045" y="5700482"/>
              <a:ext cx="110082" cy="2306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772A5C5-7262-4593-6E15-4CACE6E68FCA}"/>
                </a:ext>
              </a:extLst>
            </p:cNvPr>
            <p:cNvSpPr/>
            <p:nvPr/>
          </p:nvSpPr>
          <p:spPr>
            <a:xfrm>
              <a:off x="7283816" y="5689669"/>
              <a:ext cx="110082" cy="2306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BB8B72-341F-1423-B60D-E7CF4BFC8819}"/>
                </a:ext>
              </a:extLst>
            </p:cNvPr>
            <p:cNvSpPr/>
            <p:nvPr/>
          </p:nvSpPr>
          <p:spPr>
            <a:xfrm>
              <a:off x="5303617" y="5696672"/>
              <a:ext cx="110082" cy="2306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9A4BED0F-9E89-C6D1-9272-DBB6CE1C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49" y="3571102"/>
            <a:ext cx="3188041" cy="1989439"/>
          </a:xfrm>
        </p:spPr>
        <p:txBody>
          <a:bodyPr>
            <a:noAutofit/>
          </a:bodyPr>
          <a:lstStyle/>
          <a:p>
            <a:pPr algn="ctr"/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Irán </a:t>
            </a: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entró en el top 20 de países en 2018 </a:t>
            </a: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se ha mantenido allí desde entonces.</a:t>
            </a: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sz="21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52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F5374-CEA9-84DE-C4E8-82A34BD02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35" y="0"/>
            <a:ext cx="7677665" cy="68540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D57ED7A-4793-7BD6-61AD-E81DD46D3EFF}"/>
              </a:ext>
            </a:extLst>
          </p:cNvPr>
          <p:cNvSpPr txBox="1">
            <a:spLocks/>
          </p:cNvSpPr>
          <p:nvPr/>
        </p:nvSpPr>
        <p:spPr>
          <a:xfrm>
            <a:off x="0" y="268314"/>
            <a:ext cx="4637901" cy="5667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Rusia 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lidera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notable crecimiento 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467% en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universidad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representación 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s-ES" sz="21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1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1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Croacia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Sigue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un crecimiento 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 100% .</a:t>
            </a:r>
          </a:p>
          <a:p>
            <a:endParaRPr lang="es-ES" sz="21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1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1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China, Malasia,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Singapur 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Irán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también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fuerte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ganancias 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las clasificaciones mundiales.</a:t>
            </a:r>
          </a:p>
          <a:p>
            <a:endParaRPr lang="es-ES" sz="21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1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21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Japón 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Taiwán 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Eslovenia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experiencia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100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fuertes 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caídas</a:t>
            </a:r>
          </a:p>
        </p:txBody>
      </p:sp>
    </p:spTree>
    <p:extLst>
      <p:ext uri="{BB962C8B-B14F-4D97-AF65-F5344CB8AC3E}">
        <p14:creationId xmlns:p14="http://schemas.microsoft.com/office/powerpoint/2010/main" val="27742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4F6DE1-D09E-C29A-2FD8-9A7C7C4D4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54" y="0"/>
            <a:ext cx="7521146" cy="688507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378250-292E-7927-790A-82FD1971DA46}"/>
              </a:ext>
            </a:extLst>
          </p:cNvPr>
          <p:cNvSpPr txBox="1"/>
          <p:nvPr/>
        </p:nvSpPr>
        <p:spPr>
          <a:xfrm>
            <a:off x="469557" y="2044005"/>
            <a:ext cx="30644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</a:t>
            </a:r>
          </a:p>
          <a:p>
            <a:pPr algn="ctr"/>
            <a:r>
              <a:rPr lang="e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confirma</a:t>
            </a:r>
          </a:p>
          <a:p>
            <a:pPr algn="ctr"/>
            <a:r>
              <a:rPr lang="e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información de las diapositivas anteriores.</a:t>
            </a:r>
            <a:endParaRPr lang="es-ES" sz="2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E37B6E-F792-715D-B6D1-C013F8749D6D}"/>
              </a:ext>
            </a:extLst>
          </p:cNvPr>
          <p:cNvGrpSpPr/>
          <p:nvPr/>
        </p:nvGrpSpPr>
        <p:grpSpPr>
          <a:xfrm>
            <a:off x="5308600" y="3120390"/>
            <a:ext cx="289560" cy="1765300"/>
            <a:chOff x="5308600" y="3120390"/>
            <a:chExt cx="289560" cy="17653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048621F-1484-865D-F5C4-B2608970DAAC}"/>
                </a:ext>
              </a:extLst>
            </p:cNvPr>
            <p:cNvSpPr/>
            <p:nvPr/>
          </p:nvSpPr>
          <p:spPr>
            <a:xfrm>
              <a:off x="5308600" y="4797106"/>
              <a:ext cx="289560" cy="885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22D49F7-DB4B-844D-AED6-AFC2AE9534F9}"/>
                </a:ext>
              </a:extLst>
            </p:cNvPr>
            <p:cNvSpPr/>
            <p:nvPr/>
          </p:nvSpPr>
          <p:spPr>
            <a:xfrm>
              <a:off x="5308600" y="3120390"/>
              <a:ext cx="289560" cy="885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73708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03658-E040-1D45-9805-9D6EB4A6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042" y="0"/>
            <a:ext cx="9127525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D13A9-CF3F-9C18-6CAE-6240298BB4BA}"/>
              </a:ext>
            </a:extLst>
          </p:cNvPr>
          <p:cNvSpPr txBox="1"/>
          <p:nvPr/>
        </p:nvSpPr>
        <p:spPr>
          <a:xfrm>
            <a:off x="-8239" y="1277727"/>
            <a:ext cx="3196281" cy="2552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1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China muestra una importante tendencia al alza entre 2014 y 2024</a:t>
            </a:r>
            <a:endParaRPr lang="en-US" sz="2100" dirty="0">
              <a:effectLst/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en-US" sz="2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en-US" sz="2100" dirty="0">
              <a:latin typeface="Consolas" panose="020B0609020204030204" pitchFamily="49" charset="0"/>
            </a:endParaRPr>
          </a:p>
          <a:p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3AB3F-B2BC-ECA1-102A-6833C3714284}"/>
              </a:ext>
            </a:extLst>
          </p:cNvPr>
          <p:cNvSpPr txBox="1"/>
          <p:nvPr/>
        </p:nvSpPr>
        <p:spPr>
          <a:xfrm>
            <a:off x="0" y="3116131"/>
            <a:ext cx="2743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de 10 universidades</a:t>
            </a:r>
          </a:p>
          <a:p>
            <a:pPr algn="ctr"/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están en los países en desarrollo</a:t>
            </a:r>
          </a:p>
        </p:txBody>
      </p:sp>
    </p:spTree>
    <p:extLst>
      <p:ext uri="{BB962C8B-B14F-4D97-AF65-F5344CB8AC3E}">
        <p14:creationId xmlns:p14="http://schemas.microsoft.com/office/powerpoint/2010/main" val="972978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199F22-FD70-8B30-370B-52CABA81B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34" y="-1"/>
            <a:ext cx="8574966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DE707-0804-F05A-7E4B-C83099BE5DBE}"/>
              </a:ext>
            </a:extLst>
          </p:cNvPr>
          <p:cNvSpPr txBox="1"/>
          <p:nvPr/>
        </p:nvSpPr>
        <p:spPr>
          <a:xfrm>
            <a:off x="172995" y="698636"/>
            <a:ext cx="3509318" cy="546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Estados Unidos</a:t>
            </a:r>
          </a:p>
          <a:p>
            <a:pPr algn="ctr"/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muestra un crecimiento mínimo.</a:t>
            </a:r>
          </a:p>
          <a:p>
            <a:pPr algn="ctr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Japón</a:t>
            </a:r>
          </a:p>
          <a:p>
            <a:pPr algn="ctr"/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decadencia y falta de crecimiento</a:t>
            </a:r>
          </a:p>
          <a:p>
            <a:pPr algn="ctr"/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 evidentes.</a:t>
            </a:r>
          </a:p>
          <a:p>
            <a:pPr algn="ctr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Todas las mejores universidades son</a:t>
            </a:r>
          </a:p>
          <a:p>
            <a:pPr algn="ctr"/>
            <a:r>
              <a:rPr lang="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los países desarrollados</a:t>
            </a:r>
          </a:p>
          <a:p>
            <a:pPr algn="ctr"/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1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425"/>
              </a:lnSpc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13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91EF-164F-2801-D1D8-39C0311D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96" y="298498"/>
            <a:ext cx="10396882" cy="1151965"/>
          </a:xfrm>
        </p:spPr>
        <p:txBody>
          <a:bodyPr/>
          <a:lstStyle/>
          <a:p>
            <a:r>
              <a:rPr lang="es" sz="4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Conclusiones</a:t>
            </a:r>
            <a:endParaRPr lang="es-ES" sz="48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BE8B-2E80-EEE9-BC4F-55C92EBC4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96" y="1672282"/>
            <a:ext cx="11121081" cy="4695567"/>
          </a:xfrm>
        </p:spPr>
        <p:txBody>
          <a:bodyPr>
            <a:normAutofit fontScale="92500" lnSpcReduction="20000"/>
          </a:bodyPr>
          <a:lstStyle/>
          <a:p>
            <a:r>
              <a:rPr lang="es" sz="27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investigación y la calidad del </a:t>
            </a:r>
            <a:r>
              <a:rPr lang="es-E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facultad </a:t>
            </a:r>
            <a:r>
              <a:rPr lang="es" sz="27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factores clave en las clasificaciones universitarias mundiales</a:t>
            </a:r>
          </a:p>
          <a:p>
            <a:endParaRPr lang="en-US" sz="27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investigación y la calidad del facultad impulsan las clasificaciones mundiales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mejores universidades son líderes en investigación y profesorado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empleabilidad y el rank nacional juegan papeles más pequeños en las clasificaciones</a:t>
            </a:r>
            <a:endParaRPr lang="en-US" sz="2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3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3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" sz="23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Hipótesis: 1- Los rankings de investigación y empleabilidad son los elementos principales de las clasificaciones universitarias globales.</a:t>
            </a:r>
          </a:p>
          <a:p>
            <a:pPr marL="0" indent="0">
              <a:buNone/>
            </a:pPr>
            <a:r>
              <a:rPr lang="es" sz="43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r>
              <a:rPr lang="es" sz="4300" cap="none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r>
              <a:rPr lang="es" sz="43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s" sz="52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s" sz="43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443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FCD1-9C32-D6F7-9DB3-4D2C6E21B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38" y="273908"/>
            <a:ext cx="10396882" cy="1151965"/>
          </a:xfrm>
        </p:spPr>
        <p:txBody>
          <a:bodyPr/>
          <a:lstStyle/>
          <a:p>
            <a:r>
              <a:rPr lang="es" sz="4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Conclusiones</a:t>
            </a:r>
            <a:endParaRPr lang="es-ES" sz="48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45BF-198F-5F9D-7997-944C090FF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38" y="1614616"/>
            <a:ext cx="10267137" cy="483767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s" sz="21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Cambios dinámicos en las clasificaciones de las mejores universidades</a:t>
            </a:r>
          </a:p>
          <a:p>
            <a:pPr>
              <a:defRPr sz="2000"/>
            </a:pPr>
            <a:endParaRPr lang="en-US" sz="21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Cambios mínimos en el ranking de las 5 mejores universidades.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posiciones 6 a </a:t>
            </a: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muestran una intensa </a:t>
            </a:r>
            <a:r>
              <a:rPr lang="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competencia </a:t>
            </a:r>
            <a:r>
              <a:rPr lang="e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rankings mundiales muestran estabilidad en las mejores universidades.</a:t>
            </a:r>
            <a:endParaRPr lang="en-US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endParaRPr lang="en-US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  <a:defRPr sz="2000"/>
            </a:pPr>
            <a:r>
              <a:rPr lang="es" sz="1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700" cap="none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r>
              <a:rPr lang="es" sz="1800" cap="none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Hipótesis: 2- Las clasificaciones de las mejores universidades del mundo son relativamente estables y muestran cambios mínimos a lo largo del tiempo.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 sz="2000"/>
            </a:pPr>
            <a:endParaRPr lang="es-ES" sz="17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77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E72DB-CFF1-2282-F28B-B9050325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2450-3DDE-8C1D-9E21-522C6201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80" y="240957"/>
            <a:ext cx="10396882" cy="1151965"/>
          </a:xfrm>
        </p:spPr>
        <p:txBody>
          <a:bodyPr/>
          <a:lstStyle/>
          <a:p>
            <a:r>
              <a:rPr lang="es" sz="4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Conclusiones</a:t>
            </a:r>
            <a:endParaRPr lang="es-ES" sz="48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E776-3B0F-5231-752E-034C8224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380" y="1468606"/>
            <a:ext cx="11390869" cy="2963351"/>
          </a:xfrm>
        </p:spPr>
        <p:txBody>
          <a:bodyPr>
            <a:noAutofit/>
          </a:bodyPr>
          <a:lstStyle/>
          <a:p>
            <a:r>
              <a:rPr lang="es" sz="21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países en desarrollo impulsan el crecimiento en las clasificaciones universitarias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s" sz="1800" dirty="0"/>
              <a:t> </a:t>
            </a:r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universidades de los países en desarrollo están ascendiendo rápidamente en los rankings mundiales, con países como China, Malasia e Irán a la cabeza.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estabilidad y el declive entre los países desarrollados indican cambios regionales en la influencia académica</a:t>
            </a:r>
          </a:p>
          <a:p>
            <a:r>
              <a:rPr lang="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Mientras que países desarrollados como Estados Unidos y el Reino Unido mantienen clasificaciones estables, Japón muestra un descenso, lo que indica un cambio en la influencia regional a medida que las economías en ascenso continúan ganando terreno.</a:t>
            </a:r>
          </a:p>
          <a:p>
            <a:pPr marL="457200" lvl="1" indent="0">
              <a:buNone/>
            </a:pPr>
            <a:endParaRPr lang="en-US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0DC65-31CB-54E2-CE4A-26CAE192C48B}"/>
              </a:ext>
            </a:extLst>
          </p:cNvPr>
          <p:cNvSpPr txBox="1"/>
          <p:nvPr/>
        </p:nvSpPr>
        <p:spPr>
          <a:xfrm>
            <a:off x="463380" y="4650730"/>
            <a:ext cx="100728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" sz="2100" cap="none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 </a:t>
            </a:r>
            <a:r>
              <a:rPr lang="es" sz="21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Hipótesis: 3- Las universidades de los países en desarrollo, a diferencia de las de los países desarrollados, están mostrando una tendencia ascendente en los rankings mundiales.</a:t>
            </a:r>
          </a:p>
        </p:txBody>
      </p:sp>
    </p:spTree>
    <p:extLst>
      <p:ext uri="{BB962C8B-B14F-4D97-AF65-F5344CB8AC3E}">
        <p14:creationId xmlns:p14="http://schemas.microsoft.com/office/powerpoint/2010/main" val="270753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D2B4-E74F-B833-62A1-32FE957D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86" y="144762"/>
            <a:ext cx="10396882" cy="1151965"/>
          </a:xfrm>
        </p:spPr>
        <p:txBody>
          <a:bodyPr/>
          <a:lstStyle/>
          <a:p>
            <a:r>
              <a:rPr lang="e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Futuro</a:t>
            </a:r>
            <a:r>
              <a:rPr lang="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" sz="4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Instrucciones</a:t>
            </a:r>
            <a:endParaRPr lang="es-ES" sz="48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4039E-684D-4D9F-CD60-B924B16BC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86" y="1296727"/>
            <a:ext cx="11343503" cy="5293543"/>
          </a:xfrm>
        </p:spPr>
        <p:txBody>
          <a:bodyPr>
            <a:normAutofit/>
          </a:bodyPr>
          <a:lstStyle/>
          <a:p>
            <a:r>
              <a:rPr lang="e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Ampliar el análisis </a:t>
            </a:r>
            <a:endParaRPr lang="es-E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múltiples sistemas de clasificación (THE (Times Higher Education World University Rankings), QS (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Quacquarelli Symonds World University Rankings</a:t>
            </a:r>
            <a:r>
              <a:rPr lang="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ARWU ( Shanghai Rankings) para identificar patrones y proporcionar una visión más completa del desempeño universitario.</a:t>
            </a:r>
          </a:p>
          <a:p>
            <a:pPr lvl="1">
              <a:lnSpc>
                <a:spcPct val="100000"/>
              </a:lnSpc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Examinar </a:t>
            </a:r>
            <a:r>
              <a:rPr lang="e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los aspectos económicos </a:t>
            </a:r>
            <a:r>
              <a:rPr lang="e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institucionales</a:t>
            </a:r>
            <a:r>
              <a:rPr lang="e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sz="2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Factores</a:t>
            </a:r>
            <a:endParaRPr lang="es-E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Investigar el impacto de los factores que influyen en el </a:t>
            </a:r>
            <a:r>
              <a:rPr lang="es-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PIB (producto interno bruto)</a:t>
            </a:r>
            <a:r>
              <a:rPr lang="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el gasto en educación y la financiación de la investigación en las clasificaciones.</a:t>
            </a:r>
          </a:p>
          <a:p>
            <a:pPr lvl="1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tipo de universidad importa: públicas o privadas, e instituciones de investigación o de enseñanza.</a:t>
            </a:r>
          </a:p>
          <a:p>
            <a:pPr lvl="1">
              <a:lnSpc>
                <a:spcPct val="100000"/>
              </a:lnSpc>
            </a:pPr>
            <a:r>
              <a:rPr lang="es" sz="19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Analizar el desempeño de diferentes tipos de universidades en los rankings globales.</a:t>
            </a:r>
          </a:p>
          <a:p>
            <a:pPr lvl="1">
              <a:lnSpc>
                <a:spcPct val="100000"/>
              </a:lnSpc>
            </a:pPr>
            <a:r>
              <a:rPr lang="es" sz="19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instituciones públicas y privadas pueden influir en diferentes métricas de clasificación </a:t>
            </a:r>
            <a:r>
              <a:rPr lang="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universidades centradas en la investigación y la docencia pueden influir en las clasificaciones de distintas maneras</a:t>
            </a:r>
          </a:p>
          <a:p>
            <a:pPr marL="457200" lvl="1" indent="0">
              <a:buNone/>
            </a:pPr>
            <a:endParaRPr lang="en-US" sz="1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36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98" y="65902"/>
            <a:ext cx="10396882" cy="1151965"/>
          </a:xfrm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pPr>
              <a:spcBef>
                <a:spcPts val="0"/>
              </a:spcBef>
              <a:buClr>
                <a:schemeClr val="accent4"/>
              </a:buClr>
              <a:buSzPts val="2000"/>
            </a:pPr>
            <a:r>
              <a:rPr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Fuente de datos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242" y="781092"/>
            <a:ext cx="10913077" cy="3311189"/>
          </a:xfrm>
        </p:spPr>
        <p:txBody>
          <a:bodyPr>
            <a:normAutofit fontScale="92500"/>
          </a:bodyPr>
          <a:lstStyle/>
          <a:p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Conjunto de datos de CWUR (Centro de clasificaciones universitarias mundiales).</a:t>
            </a: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11.000 puntos de datos para universidades de todo el mundo.</a:t>
            </a: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Métricas incluidas:</a:t>
            </a: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Clasificación mundial: clasificación global general.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Institución </a:t>
            </a:r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ubicación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país.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nacional </a:t>
            </a:r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educación, empleabilidad, facultad </a:t>
            </a:r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investigación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Puntuación ( </a:t>
            </a:r>
            <a:r>
              <a:rPr lang="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utilizado </a:t>
            </a:r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e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proyecto)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800"/>
            </a:pP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Limpieza de datos: </a:t>
            </a:r>
            <a:r>
              <a:rPr lang="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Limpieza y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conversión </a:t>
            </a:r>
            <a:r>
              <a:rPr lang="e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 todo</a:t>
            </a:r>
            <a:r>
              <a:rPr lang="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clasificar datos en numéricos </a:t>
            </a:r>
            <a:r>
              <a:rPr lang="e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40" name="Google Shape;1140;p52"/>
          <p:cNvPicPr preferRelativeResize="0">
            <a:picLocks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71974" y="2557233"/>
            <a:ext cx="3204519" cy="942565"/>
          </a:xfrm>
          <a:prstGeom prst="snip1Rect">
            <a:avLst>
              <a:gd name="adj" fmla="val 16667"/>
            </a:avLst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9B0817-EA6A-9E23-22B5-29579600110A}"/>
              </a:ext>
            </a:extLst>
          </p:cNvPr>
          <p:cNvSpPr/>
          <p:nvPr/>
        </p:nvSpPr>
        <p:spPr>
          <a:xfrm>
            <a:off x="10421834" y="3282299"/>
            <a:ext cx="1754659" cy="290962"/>
          </a:xfrm>
          <a:prstGeom prst="rect">
            <a:avLst/>
          </a:prstGeom>
          <a:solidFill>
            <a:srgbClr val="DE2A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" sz="2400" dirty="0"/>
              <a:t>2014 - 2024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B75295-7497-6BCB-30CD-EDC2923128B9}"/>
              </a:ext>
            </a:extLst>
          </p:cNvPr>
          <p:cNvSpPr/>
          <p:nvPr/>
        </p:nvSpPr>
        <p:spPr>
          <a:xfrm>
            <a:off x="8839200" y="3282299"/>
            <a:ext cx="1582634" cy="2909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1CE780-F5D7-E2AB-1718-1E21EE355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" y="4092281"/>
            <a:ext cx="12176492" cy="27657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EB417-B43D-D8AB-5917-7B4ACCD94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8B14DE8-8525-B25C-903E-E6E28674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16" y="1"/>
            <a:ext cx="7125359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1F571-BBB9-5FF0-9F20-082B9BD99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61476" cy="6857999"/>
          </a:xfrm>
          <a:prstGeom prst="rect">
            <a:avLst/>
          </a:prstGeom>
        </p:spPr>
      </p:pic>
      <p:sp>
        <p:nvSpPr>
          <p:cNvPr id="10" name="AutoShape 2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8C4BAC0A-1449-7707-FC50-84874C486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4" descr="DALL·E 2024-11-08 18.35.44 - Create a professional, visually engaging infographic that showcases global university rankings from 2014 to 2024, focusing on key metrics_ world rank,.webp (1792×1024)">
            <a:extLst>
              <a:ext uri="{FF2B5EF4-FFF2-40B4-BE49-F238E27FC236}">
                <a16:creationId xmlns:a16="http://schemas.microsoft.com/office/drawing/2014/main" id="{E2FD6BFE-2BDE-D81E-CFC5-CD8A4A665D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AB3F1-1EA7-E83C-6B54-DB811BD68857}"/>
              </a:ext>
            </a:extLst>
          </p:cNvPr>
          <p:cNvSpPr txBox="1"/>
          <p:nvPr/>
        </p:nvSpPr>
        <p:spPr>
          <a:xfrm>
            <a:off x="4801289" y="1311414"/>
            <a:ext cx="5262952" cy="332398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scene3d>
            <a:camera prst="perspectiveRigh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r>
              <a:rPr lang="es" sz="3000" dirty="0">
                <a:solidFill>
                  <a:srgbClr val="FF0000"/>
                </a:solidFill>
              </a:rPr>
              <a:t>Gracis por su atención</a:t>
            </a:r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r>
              <a:rPr lang="es-ES" sz="3000" dirty="0" err="1">
                <a:solidFill>
                  <a:srgbClr val="FF0000"/>
                </a:solidFill>
              </a:rPr>
              <a:t>Eskerrik</a:t>
            </a:r>
            <a:r>
              <a:rPr lang="es-ES" sz="3000" dirty="0">
                <a:solidFill>
                  <a:srgbClr val="FF0000"/>
                </a:solidFill>
              </a:rPr>
              <a:t> </a:t>
            </a:r>
            <a:r>
              <a:rPr lang="es-ES" sz="3000" dirty="0" err="1">
                <a:solidFill>
                  <a:srgbClr val="FF0000"/>
                </a:solidFill>
              </a:rPr>
              <a:t>asko</a:t>
            </a:r>
            <a:r>
              <a:rPr lang="es-ES" sz="3000" dirty="0">
                <a:solidFill>
                  <a:srgbClr val="FF0000"/>
                </a:solidFill>
              </a:rPr>
              <a:t> zure </a:t>
            </a:r>
            <a:r>
              <a:rPr lang="es-ES" sz="3000" dirty="0" err="1">
                <a:solidFill>
                  <a:srgbClr val="FF0000"/>
                </a:solidFill>
              </a:rPr>
              <a:t>arretagatik</a:t>
            </a:r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  <a:p>
            <a:pPr algn="ctr"/>
            <a:endParaRPr lang="es-E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F7FE-D1B7-781D-A79F-F4EDAC35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5" y="0"/>
            <a:ext cx="10396882" cy="1151965"/>
          </a:xfrm>
        </p:spPr>
        <p:txBody>
          <a:bodyPr>
            <a:normAutofit/>
          </a:bodyPr>
          <a:lstStyle/>
          <a:p>
            <a:r>
              <a:rPr lang="es" sz="4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Problemas</a:t>
            </a:r>
            <a:r>
              <a:rPr lang="es" sz="4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en </a:t>
            </a:r>
            <a:r>
              <a:rPr lang="es" sz="4800" b="1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los </a:t>
            </a:r>
            <a:r>
              <a:rPr lang="es"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datos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6E2E58-1ADD-ABB9-EFE7-C9DD4AECAF46}"/>
              </a:ext>
            </a:extLst>
          </p:cNvPr>
          <p:cNvSpPr/>
          <p:nvPr/>
        </p:nvSpPr>
        <p:spPr>
          <a:xfrm>
            <a:off x="8306058" y="4704946"/>
            <a:ext cx="477532" cy="2839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C4D1149-C287-DFE7-8DFC-85FC38DACB7F}"/>
              </a:ext>
            </a:extLst>
          </p:cNvPr>
          <p:cNvGrpSpPr/>
          <p:nvPr/>
        </p:nvGrpSpPr>
        <p:grpSpPr>
          <a:xfrm>
            <a:off x="168777" y="1046205"/>
            <a:ext cx="11688034" cy="5811795"/>
            <a:chOff x="168777" y="1231740"/>
            <a:chExt cx="11688034" cy="56262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F91373-EEFF-C9E1-761F-69C89364B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777" y="1231740"/>
              <a:ext cx="6378784" cy="220662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A98F5B-7A7F-F50A-A25C-03AA18F02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507" y="4988844"/>
              <a:ext cx="6639650" cy="1869156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61234A9-2935-B0A3-880C-2EB7B447E18D}"/>
                </a:ext>
              </a:extLst>
            </p:cNvPr>
            <p:cNvSpPr/>
            <p:nvPr/>
          </p:nvSpPr>
          <p:spPr>
            <a:xfrm>
              <a:off x="4016723" y="2582915"/>
              <a:ext cx="332822" cy="26359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3C3F34-8ECD-1A89-93BF-268A4A3FD18E}"/>
                </a:ext>
              </a:extLst>
            </p:cNvPr>
            <p:cNvSpPr/>
            <p:nvPr/>
          </p:nvSpPr>
          <p:spPr>
            <a:xfrm>
              <a:off x="4242183" y="6228818"/>
              <a:ext cx="332822" cy="26359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BC556C-376E-B679-E716-584D1AF60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5304" y="2938073"/>
              <a:ext cx="7101507" cy="2551060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EC58D75-0B7B-EA94-382E-535AB91A3719}"/>
                </a:ext>
              </a:extLst>
            </p:cNvPr>
            <p:cNvSpPr/>
            <p:nvPr/>
          </p:nvSpPr>
          <p:spPr>
            <a:xfrm>
              <a:off x="8233400" y="4774834"/>
              <a:ext cx="332822" cy="26359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3969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90" y="249196"/>
            <a:ext cx="10396882" cy="1002956"/>
          </a:xfrm>
        </p:spPr>
        <p:txBody>
          <a:bodyPr>
            <a:normAutofit/>
          </a:bodyPr>
          <a:lstStyle/>
          <a:p>
            <a:r>
              <a:rPr sz="48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Hipótesis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1A7441-C523-02B0-E003-523182F6BC63}"/>
              </a:ext>
            </a:extLst>
          </p:cNvPr>
          <p:cNvSpPr txBox="1">
            <a:spLocks/>
          </p:cNvSpPr>
          <p:nvPr/>
        </p:nvSpPr>
        <p:spPr>
          <a:xfrm>
            <a:off x="309044" y="2326815"/>
            <a:ext cx="10893062" cy="3494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Los rankings de investigación y empleabilidad son los elementos principales de las clasificaciones universitarias mundiales.</a:t>
            </a:r>
          </a:p>
          <a:p>
            <a:pPr marL="0" indent="0">
              <a:buNone/>
            </a:pPr>
            <a:endParaRPr lang="en-US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Las clasificaciones de las mejores universidades del mundo son relativamente estables y muestran cambios mínimos a lo largo del tiempo.</a:t>
            </a:r>
          </a:p>
          <a:p>
            <a:pPr marL="0" indent="0">
              <a:buNone/>
            </a:pPr>
            <a:endParaRPr lang="en-US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 Las universidades de los países en desarrollo, a diferencia de las de los países desarrollados, están mostrando una tendencia ascendente en los rankings mundiales.</a:t>
            </a: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EC367-219F-0257-7182-C5CE4551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5D2AD-EC49-91F7-AD7E-84FB405C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431957"/>
            <a:ext cx="5879757" cy="942628"/>
          </a:xfrm>
        </p:spPr>
        <p:txBody>
          <a:bodyPr/>
          <a:lstStyle/>
          <a:p>
            <a:r>
              <a:rPr lang="es" dirty="0">
                <a:hlinkClick r:id="rId2" action="ppaction://hlinkfile"/>
              </a:rPr>
              <a:t>F:\00BBK\EDA\Universidad\mapa_universitario.html</a:t>
            </a:r>
            <a:endParaRPr lang="es-ES" dirty="0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92625EA8-198C-C7C3-9B9E-5F27ABC9E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964" y="-6944"/>
            <a:ext cx="12259964" cy="68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F74D-C870-CE57-F8DD-B93A3A66C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4" y="1153703"/>
            <a:ext cx="4942701" cy="3723504"/>
          </a:xfrm>
        </p:spPr>
        <p:txBody>
          <a:bodyPr>
            <a:normAutofit fontScale="90000"/>
          </a:bodyPr>
          <a:lstStyle/>
          <a:p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ranking de investigación y el ranking de </a:t>
            </a:r>
            <a:r>
              <a:rPr lang="es-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 factores clave del ranking mundial. </a:t>
            </a: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ranking de educación y el ranking de empleabilidad influyen moderadamente en otras métricas. </a:t>
            </a: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sz="21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ranking nacional presenta correlaciones débiles con otras variables.</a:t>
            </a:r>
            <a:br>
              <a:rPr lang="en-US" sz="2100" dirty="0">
                <a:solidFill>
                  <a:srgbClr val="CCCC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sz="21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B840F-B756-A6BD-1CE8-71E1CFCE5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16" y="0"/>
            <a:ext cx="7224584" cy="6836847"/>
          </a:xfrm>
        </p:spPr>
      </p:pic>
    </p:spTree>
    <p:extLst>
      <p:ext uri="{BB962C8B-B14F-4D97-AF65-F5344CB8AC3E}">
        <p14:creationId xmlns:p14="http://schemas.microsoft.com/office/powerpoint/2010/main" val="3986199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521574-742D-D1C1-8EA1-9410C25B6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23" y="0"/>
            <a:ext cx="8243977" cy="6858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D86D57-4E92-5A25-A634-7E3F4C04C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26557"/>
            <a:ext cx="4098872" cy="520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5 mejores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universidades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permaneció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estable 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el ranking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desde 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hasta 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E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Clasificaciones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 universidades 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6º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10º puesto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cambiaron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entre 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6 y el 14.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ES" altLang="es-E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 general 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las mejores clasificaciones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universitarias tienen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permaneció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principalmente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estable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encima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s" altLang="es-E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" altLang="es-E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años </a:t>
            </a:r>
            <a:r>
              <a:rPr lang="es" altLang="es-E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8275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07E506-5C39-82B1-DB7F-8DCFB940F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97" y="0"/>
            <a:ext cx="8295503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AEB628-E476-5527-0677-2F709628896B}"/>
              </a:ext>
            </a:extLst>
          </p:cNvPr>
          <p:cNvSpPr txBox="1"/>
          <p:nvPr/>
        </p:nvSpPr>
        <p:spPr>
          <a:xfrm>
            <a:off x="-82377" y="478520"/>
            <a:ext cx="4189427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las 20 mejores universidades:</a:t>
            </a:r>
          </a:p>
          <a:p>
            <a:endParaRPr lang="e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Cambios mínimos en las 5 primeras posiciones a lo largo de los años</a:t>
            </a:r>
          </a:p>
          <a:p>
            <a:pPr lvl="1">
              <a:lnSpc>
                <a:spcPts val="2400"/>
              </a:lnSpc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Cambios significativos entre las posiciones 5 y 20</a:t>
            </a:r>
          </a:p>
          <a:p>
            <a:pPr lvl="1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Algunas universidades han pasado del puesto 30 al top 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Inclusión notable:</a:t>
            </a:r>
          </a:p>
          <a:p>
            <a:endParaRPr lang="e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Universidad PSL de Francia entró en los primeros puestos del ranking post-2020</a:t>
            </a:r>
          </a:p>
          <a:p>
            <a:pPr lvl="1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Establecida formalmente como universidad en 2019</a:t>
            </a:r>
          </a:p>
          <a:p>
            <a:endParaRPr lang="es-E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8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C2FA-FE43-71FD-DCB7-830617AF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6" y="2263345"/>
            <a:ext cx="4637901" cy="4226011"/>
          </a:xfrm>
        </p:spPr>
        <p:txBody>
          <a:bodyPr>
            <a:noAutofit/>
          </a:bodyPr>
          <a:lstStyle/>
          <a:p>
            <a:r>
              <a:rPr lang="e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Estados Unidos y China dominan el spider plot con las áreas más extensas. </a:t>
            </a:r>
            <a:b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China ha crecido rápidamente en los últimos años, expandiéndose hacia el exterior del gráfico. </a:t>
            </a:r>
            <a:b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Japón, Alemania y el Reino Unido tienen áreas más pequeñas y estables, mostrando una representación constante. </a:t>
            </a:r>
            <a:b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gráfico destaca el liderazgo de Estados Unidos en la clasificación, con China acortando distancias rápidamente.</a:t>
            </a:r>
            <a:b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ES" sz="20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B6FED1-F61C-3DB7-15DD-F4044D3DE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141" y="153443"/>
            <a:ext cx="7547606" cy="676932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91F4EE-43F0-F364-6FBB-9B6C0D0E93CD}"/>
              </a:ext>
            </a:extLst>
          </p:cNvPr>
          <p:cNvSpPr/>
          <p:nvPr/>
        </p:nvSpPr>
        <p:spPr>
          <a:xfrm>
            <a:off x="5354595" y="153443"/>
            <a:ext cx="4497859" cy="332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EFDB4-8919-37D5-BF5D-6A4EB161279F}"/>
              </a:ext>
            </a:extLst>
          </p:cNvPr>
          <p:cNvSpPr txBox="1"/>
          <p:nvPr/>
        </p:nvSpPr>
        <p:spPr>
          <a:xfrm>
            <a:off x="98856" y="186911"/>
            <a:ext cx="4399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 1000 mejores universidades del mundo en </a:t>
            </a:r>
            <a:r>
              <a:rPr lang="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5 mejores </a:t>
            </a:r>
            <a:r>
              <a:rPr lang="e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países del mundo </a:t>
            </a:r>
            <a:r>
              <a:rPr lang="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durante </a:t>
            </a:r>
            <a:r>
              <a:rPr lang="e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 año</a:t>
            </a:r>
          </a:p>
        </p:txBody>
      </p:sp>
    </p:spTree>
    <p:extLst>
      <p:ext uri="{BB962C8B-B14F-4D97-AF65-F5344CB8AC3E}">
        <p14:creationId xmlns:p14="http://schemas.microsoft.com/office/powerpoint/2010/main" val="4202996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3994</TotalTime>
  <Words>1084</Words>
  <Application>Microsoft Office PowerPoint</Application>
  <PresentationFormat>Widescreen</PresentationFormat>
  <Paragraphs>130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Consolas</vt:lpstr>
      <vt:lpstr>Times New Roman</vt:lpstr>
      <vt:lpstr>Wingdings</vt:lpstr>
      <vt:lpstr>Office Theme</vt:lpstr>
      <vt:lpstr>Análisis del ranking universitario  (2014-2024)</vt:lpstr>
      <vt:lpstr>Fuente de datos</vt:lpstr>
      <vt:lpstr>Problemas en los datos</vt:lpstr>
      <vt:lpstr>Hipótesis</vt:lpstr>
      <vt:lpstr>PowerPoint Presentation</vt:lpstr>
      <vt:lpstr>El ranking de investigación y el ranking de de son factores clave del ranking mundial.    El ranking de educación y el ranking de empleabilidad influyen moderadamente en otras métricas.    El ranking nacional presenta correlaciones débiles con otras variables.  </vt:lpstr>
      <vt:lpstr>PowerPoint Presentation</vt:lpstr>
      <vt:lpstr>PowerPoint Presentation</vt:lpstr>
      <vt:lpstr>Estados Unidos y China dominan el spider plot con las áreas más extensas.    China ha crecido rápidamente en los últimos años, expandiéndose hacia el exterior del gráfico.    Japón, Alemania y el Reino Unido tienen áreas más pequeñas y estables, mostrando una representación constante.    El gráfico destaca el liderazgo de Estados Unidos en la clasificación, con China acortando distancias rápidamente. </vt:lpstr>
      <vt:lpstr>Las 11 mejores universidades siguieron siendo de los mismos países,  aunque los puestos entre el 3º y el 11º cambiaron a lo largo de los años.    Notable:  Canadá salió del top 10 en 2024, lo que permitió que Australia, que anteriormente ocupaba el puesto 11, ingresara al top 10 por primera vez en una década.  </vt:lpstr>
      <vt:lpstr>Irán  entró en el top 20 de países en 2018  y se ha mantenido allí desde entonces.  </vt:lpstr>
      <vt:lpstr>PowerPoint Presentation</vt:lpstr>
      <vt:lpstr>PowerPoint Presentation</vt:lpstr>
      <vt:lpstr>PowerPoint Presentation</vt:lpstr>
      <vt:lpstr>PowerPoint Presentation</vt:lpstr>
      <vt:lpstr>Conclusiones</vt:lpstr>
      <vt:lpstr>Conclusiones</vt:lpstr>
      <vt:lpstr>Conclusiones</vt:lpstr>
      <vt:lpstr>Futuro Instrucciones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Arman naeini</dc:creator>
  <cp:lastModifiedBy>Arman naeini</cp:lastModifiedBy>
  <cp:revision>210</cp:revision>
  <dcterms:created xsi:type="dcterms:W3CDTF">2024-11-06T11:27:40Z</dcterms:created>
  <dcterms:modified xsi:type="dcterms:W3CDTF">2025-03-17T13:54:33Z</dcterms:modified>
</cp:coreProperties>
</file>